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73" r:id="rId6"/>
    <p:sldId id="259" r:id="rId7"/>
    <p:sldId id="267" r:id="rId8"/>
    <p:sldId id="268" r:id="rId9"/>
    <p:sldId id="265" r:id="rId10"/>
    <p:sldId id="269" r:id="rId11"/>
    <p:sldId id="261" r:id="rId12"/>
    <p:sldId id="270" r:id="rId13"/>
    <p:sldId id="271" r:id="rId14"/>
    <p:sldId id="272" r:id="rId15"/>
    <p:sldId id="266" r:id="rId16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66"/>
    <a:srgbClr val="00FFFF"/>
    <a:srgbClr val="3399FF"/>
    <a:srgbClr val="155B9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3CB41D9-540B-4D0D-817F-22F1FAC98F26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B536068-A63E-47BB-AB40-BC6D26306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41D9-540B-4D0D-817F-22F1FAC98F26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068-A63E-47BB-AB40-BC6D26306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41D9-540B-4D0D-817F-22F1FAC98F26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068-A63E-47BB-AB40-BC6D26306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CB41D9-540B-4D0D-817F-22F1FAC98F26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536068-A63E-47BB-AB40-BC6D26306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3CB41D9-540B-4D0D-817F-22F1FAC98F26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B536068-A63E-47BB-AB40-BC6D26306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41D9-540B-4D0D-817F-22F1FAC98F26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068-A63E-47BB-AB40-BC6D26306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41D9-540B-4D0D-817F-22F1FAC98F26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068-A63E-47BB-AB40-BC6D26306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CB41D9-540B-4D0D-817F-22F1FAC98F26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536068-A63E-47BB-AB40-BC6D26306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41D9-540B-4D0D-817F-22F1FAC98F26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068-A63E-47BB-AB40-BC6D26306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CB41D9-540B-4D0D-817F-22F1FAC98F26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536068-A63E-47BB-AB40-BC6D26306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CB41D9-540B-4D0D-817F-22F1FAC98F26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536068-A63E-47BB-AB40-BC6D26306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CB41D9-540B-4D0D-817F-22F1FAC98F26}" type="datetimeFigureOut">
              <a:rPr lang="ru-RU" smtClean="0"/>
              <a:pPr/>
              <a:t>26.01.25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536068-A63E-47BB-AB40-BC6D26306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6882" y="1484784"/>
            <a:ext cx="8669613" cy="5373216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«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Взаимодействие с родителями и сотрудниками ДОО»</a:t>
            </a:r>
          </a:p>
          <a:p>
            <a:pPr algn="ct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97B7E">
                  <a:lumMod val="75000"/>
                </a:srgbClr>
              </a:buClr>
              <a:defRPr/>
            </a:pPr>
            <a:endParaRPr lang="ru-RU" altLang="ru-RU" sz="2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97B7E">
                  <a:lumMod val="75000"/>
                </a:srgbClr>
              </a:buClr>
              <a:defRPr/>
            </a:pPr>
            <a:endParaRPr lang="ru-RU" altLang="ru-RU" sz="2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97B7E">
                  <a:lumMod val="75000"/>
                </a:srgbClr>
              </a:buClr>
              <a:defRPr/>
            </a:pPr>
            <a:endParaRPr lang="ru-RU" altLang="ru-RU" sz="2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97B7E">
                  <a:lumMod val="75000"/>
                </a:srgbClr>
              </a:buClr>
              <a:defRPr/>
            </a:pPr>
            <a:endParaRPr lang="ru-RU" altLang="ru-RU" sz="2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97B7E">
                  <a:lumMod val="75000"/>
                </a:srgbClr>
              </a:buClr>
              <a:defRPr/>
            </a:pPr>
            <a:endParaRPr lang="ru-RU" altLang="ru-RU" sz="2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97B7E">
                  <a:lumMod val="75000"/>
                </a:srgbClr>
              </a:buClr>
              <a:defRPr/>
            </a:pP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МКДОУ </a:t>
            </a:r>
            <a:r>
              <a:rPr lang="ru-RU" altLang="ru-RU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«ЦРР - д/с «Сардаана»</a:t>
            </a:r>
          </a:p>
          <a:p>
            <a:pPr lvl="0" algn="r" ea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97B7E">
                  <a:lumMod val="75000"/>
                </a:srgbClr>
              </a:buClr>
              <a:defRPr/>
            </a:pP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Кутилова Дарья Валентиновна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8597" y="260648"/>
            <a:ext cx="6883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казенное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«Центр Развития ребёнка – детский сад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Сардаана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«Ленский район» РС (Я)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614366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Конструкторы с болтовым соединением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их детали представляют собой пластинки различной формы с дырочками и болты с гайками для скрепления пластинок между собой. Они позволяют собирать в основном различную технику: подъемные краны, вертолеты и т.п., а также познакомить ребенка с настоящими инструментами (отвертка, гаечный ключ) и их использованием.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Магнитные конструкторы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они состоят из намагниченных деталей (разной формы палочек или пластинок) и металлических шариков. Конструируя, ребенок сможет увидеть и «потрогать руками» свойства магнитов. Основоположником в производстве магнитных конструкторов для детей стала канадская компания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Mega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Bloks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основанная в 1967 году. Ею был создан принципиально новый вид конструктора, который не имел определённого сюжета, а представлял собой абстрактную фигуру, из которой ребёнок мог сделать всё, что захочет.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Гибкие криволинейные контурные конструкторы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тонких гибких пластиковых трубочек разной длины, соединяющиеся между собой с помощью жестких пластмассовых креплений. Гибкость деталей дает плавность линий и позволяет моделировать объекты, как неживой, так и живой природы. Из разноцветных трубочек получаются интересные фигуры, со свойствами которых ребенок может экспериментировать: скручивать, сжимать, выворачивать на изнанку и т.п.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Шарнирный конструктор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он с деталями в виде палочек, которые соединяются по принципу сустава. За счет формы деталей, можно создавать фигурки динозавров, скелеты, различную технику, цепи ДНК и т.п. Крепление «сустава» подвижно: построенный динозавр может «ходить», «вертеть» головой и т.п.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Семинар-практикум для педагогов по теме: 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«Развитие детского творческого конструирования 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435280" cy="5733256"/>
          </a:xfrm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2800" b="1" dirty="0" smtClean="0"/>
              <a:t>Цель</a:t>
            </a:r>
            <a:r>
              <a:rPr lang="ru-RU" sz="2800" b="1" dirty="0" smtClean="0"/>
              <a:t>: </a:t>
            </a:r>
            <a:r>
              <a:rPr lang="ru-RU" sz="2800" dirty="0" smtClean="0"/>
              <a:t>Систематизировать знания педагогов ДОУ для развития художественно-творческих способностей детей в конструировании.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b="1" dirty="0" smtClean="0"/>
              <a:t>Анкета для работников ДОУ</a:t>
            </a:r>
            <a:endParaRPr lang="ru-RU" sz="1600" dirty="0" smtClean="0"/>
          </a:p>
          <a:p>
            <a:pPr lvl="0"/>
            <a:r>
              <a:rPr lang="ru-RU" sz="1600" b="1" dirty="0" smtClean="0"/>
              <a:t>1. Уделяется ли внимание изобразительной деятельности детей  в вашей группе:</a:t>
            </a:r>
            <a:endParaRPr lang="ru-RU" sz="1600" dirty="0" smtClean="0"/>
          </a:p>
          <a:p>
            <a:pPr lvl="0"/>
            <a:r>
              <a:rPr lang="ru-RU" sz="1600" b="1" dirty="0" smtClean="0"/>
              <a:t>2. Знакомите ли вы детей</a:t>
            </a:r>
            <a:endParaRPr lang="ru-RU" sz="1600" dirty="0" smtClean="0"/>
          </a:p>
          <a:p>
            <a:pPr lvl="0"/>
            <a:r>
              <a:rPr lang="ru-RU" sz="1600" b="1" dirty="0" smtClean="0"/>
              <a:t>4. Влияет ли изобразительная деятельность детей</a:t>
            </a:r>
            <a:endParaRPr lang="ru-RU" sz="1600" dirty="0" smtClean="0"/>
          </a:p>
          <a:p>
            <a:r>
              <a:rPr lang="ru-RU" sz="1600" dirty="0" smtClean="0"/>
              <a:t> </a:t>
            </a:r>
            <a:r>
              <a:rPr lang="ru-RU" sz="1600" b="1" dirty="0" smtClean="0"/>
              <a:t>5. Предоставляете ли вы детям  самостоятельно выбирать материалы, способы изображения? </a:t>
            </a:r>
            <a:endParaRPr lang="ru-RU" sz="1600" dirty="0" smtClean="0"/>
          </a:p>
          <a:p>
            <a:pPr lvl="0"/>
            <a:r>
              <a:rPr lang="ru-RU" sz="1600" b="1" dirty="0" smtClean="0"/>
              <a:t>6. Какие материалы вы используете для занятий по изобразительной деятельности ? (подчеркните)</a:t>
            </a:r>
            <a:endParaRPr lang="ru-RU" sz="1600" dirty="0" smtClean="0"/>
          </a:p>
          <a:p>
            <a:pPr lvl="0"/>
            <a:r>
              <a:rPr lang="ru-RU" sz="1600" b="1" dirty="0" smtClean="0"/>
              <a:t>7. В чем вы видите роль педагога в изобразительной деятельности детей :</a:t>
            </a:r>
            <a:endParaRPr lang="ru-RU" sz="1600" dirty="0" smtClean="0"/>
          </a:p>
          <a:p>
            <a:pPr lvl="0"/>
            <a:r>
              <a:rPr lang="ru-RU" sz="1600" b="1" dirty="0" smtClean="0"/>
              <a:t>8. Какие методы и приемы мы используете в процессе руководства изобразительной деятельностью:</a:t>
            </a:r>
            <a:endParaRPr lang="ru-RU" sz="1600" dirty="0" smtClean="0"/>
          </a:p>
          <a:p>
            <a:r>
              <a:rPr lang="ru-RU" sz="1600" b="1" dirty="0" smtClean="0"/>
              <a:t>9. Рассматриваете ли вы с детьми результаты их творческой деятельности?</a:t>
            </a:r>
          </a:p>
          <a:p>
            <a:r>
              <a:rPr lang="ru-RU" sz="1600" b="1" dirty="0" smtClean="0"/>
              <a:t>10. Привлекаете ли вы внимание родителей к изобразительной деятельности детей?</a:t>
            </a:r>
          </a:p>
          <a:p>
            <a:r>
              <a:rPr lang="ru-RU" sz="1600" b="1" dirty="0" smtClean="0"/>
              <a:t> 11. Ваши пожелания к проведению занятий по изобразительной деятельности детей. Кратко изложите.</a:t>
            </a:r>
            <a:r>
              <a:rPr lang="ru-RU" sz="1600" dirty="0" smtClean="0"/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 по анкетированию для педагогов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теме"Творчество"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29600" cy="4697427"/>
          </a:xfrm>
        </p:spPr>
        <p:txBody>
          <a:bodyPr>
            <a:noAutofit/>
          </a:bodyPr>
          <a:lstStyle/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Уделяется ли внимание изобразительной деятельности детей  в вашей группе: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теперь посмотрим результат на первый вопрос пятьдесят процентов ответили что проводят регулярные занятия и еще пятьдесят процентов что ведется предварительная работа.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2.Знакомите ли вы детей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теперь посмотрим результат на второй вопрос,  ответили сто процентов на оба ответа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 Влияет ли изобразительная деятельность детей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четвертый вопрос мнения у педагогов разошлись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 Предоставляете ли вы детям  самостоятельно выбирать материалы, способы изображения? Да Нет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педагоги ответили что выбор материала дети подбирают самостоятельно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 Какие материалы вы используете для занятий по изобразительной деятельности ? (подчеркните)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воспитатели выбрали первый пункт на вопрос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7. В чем вы видите роль педагога в изобразительной деятельности детей :</a:t>
            </a:r>
            <a:endParaRPr lang="ru-RU" dirty="0" smtClean="0"/>
          </a:p>
          <a:p>
            <a:r>
              <a:rPr lang="ru-RU" dirty="0" smtClean="0"/>
              <a:t>пятьдесят процентов ответили что в представлении самостоятельности, и характере общения с ребенком.</a:t>
            </a:r>
          </a:p>
          <a:p>
            <a:pPr lvl="0"/>
            <a:r>
              <a:rPr lang="ru-RU" b="1" dirty="0" smtClean="0"/>
              <a:t>8. Какие методы и приемы мы используете в процессе руководства изобразительной деятельностью:</a:t>
            </a:r>
            <a:endParaRPr lang="ru-RU" dirty="0" smtClean="0"/>
          </a:p>
          <a:p>
            <a:r>
              <a:rPr lang="ru-RU" dirty="0" smtClean="0"/>
              <a:t> на восьмой вопрос пятьдесят процентов ответили показ способом изображения, рассматривание, сотворчество.</a:t>
            </a:r>
          </a:p>
          <a:p>
            <a:pPr lvl="0"/>
            <a:r>
              <a:rPr lang="ru-RU" b="1" dirty="0" smtClean="0"/>
              <a:t>9. Рассматриваете ли вы с детьми результаты их творческой деятельности? Да Нет</a:t>
            </a:r>
            <a:endParaRPr lang="ru-RU" dirty="0" smtClean="0"/>
          </a:p>
          <a:p>
            <a:pPr lvl="0"/>
            <a:r>
              <a:rPr lang="ru-RU" dirty="0" smtClean="0"/>
              <a:t>все сто процентов ответили что результаты деятельности рассматривают</a:t>
            </a:r>
          </a:p>
          <a:p>
            <a:pPr lvl="0"/>
            <a:r>
              <a:rPr lang="ru-RU" b="1" dirty="0" smtClean="0"/>
              <a:t>10. Привлекаете ли вы внимание родителей к изобразительной деятельности детей? Да Нет</a:t>
            </a:r>
            <a:endParaRPr lang="ru-RU" dirty="0" smtClean="0"/>
          </a:p>
          <a:p>
            <a:pPr lvl="0"/>
            <a:r>
              <a:rPr lang="ru-RU" dirty="0" smtClean="0"/>
              <a:t>все педагоги ответили что привлекают родителей к результату деятельности детей с помощью беседы.</a:t>
            </a:r>
          </a:p>
          <a:p>
            <a:r>
              <a:rPr lang="ru-RU" b="1" dirty="0" smtClean="0"/>
              <a:t>11. Ваши пожелания к проведению занятий по изобразительной деятельности детей. Кратко изложите</a:t>
            </a:r>
            <a:endParaRPr lang="ru-RU" dirty="0" smtClean="0"/>
          </a:p>
          <a:p>
            <a:r>
              <a:rPr lang="ru-RU" dirty="0" smtClean="0"/>
              <a:t>на последний вопрос педагоги не ответили.</a:t>
            </a:r>
          </a:p>
          <a:p>
            <a:r>
              <a:rPr lang="ru-RU" dirty="0" smtClean="0"/>
              <a:t> 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узел 21"/>
          <p:cNvSpPr/>
          <p:nvPr/>
        </p:nvSpPr>
        <p:spPr>
          <a:xfrm>
            <a:off x="3357554" y="2285992"/>
            <a:ext cx="2000264" cy="192882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ru-RU" sz="20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Взаимовввдействие</a:t>
            </a:r>
            <a:endParaRPr lang="ru-RU" sz="20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85918" y="285728"/>
            <a:ext cx="2500330" cy="571504"/>
          </a:xfrm>
          <a:prstGeom prst="rect">
            <a:avLst/>
          </a:prstGeom>
          <a:solidFill>
            <a:srgbClr val="00B050"/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анкетирование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428604"/>
            <a:ext cx="2571768" cy="642942"/>
          </a:xfrm>
          <a:prstGeom prst="rect">
            <a:avLst/>
          </a:prstGeom>
          <a:solidFill>
            <a:srgbClr val="00FFFF"/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собеседования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214422"/>
            <a:ext cx="2143140" cy="500066"/>
          </a:xfrm>
          <a:prstGeom prst="rect">
            <a:avLst/>
          </a:prstGeom>
          <a:solidFill>
            <a:srgbClr val="FF00FF"/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памятки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1285860"/>
            <a:ext cx="2357454" cy="571504"/>
          </a:xfrm>
          <a:prstGeom prst="rect">
            <a:avLst/>
          </a:prstGeom>
          <a:solidFill>
            <a:srgbClr val="3399FF"/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консультации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2428867"/>
            <a:ext cx="2428892" cy="571504"/>
          </a:xfrm>
          <a:prstGeom prst="rect">
            <a:avLst/>
          </a:prstGeom>
          <a:solidFill>
            <a:srgbClr val="00FFFF"/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родительские собрания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50727" y="3816124"/>
            <a:ext cx="2643206" cy="642942"/>
          </a:xfrm>
          <a:prstGeom prst="rect">
            <a:avLst/>
          </a:prstGeom>
          <a:solidFill>
            <a:srgbClr val="66FF66"/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семинары-практикумы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5357826"/>
            <a:ext cx="2928958" cy="642942"/>
          </a:xfrm>
          <a:prstGeom prst="rect">
            <a:avLst/>
          </a:prstGeom>
          <a:solidFill>
            <a:srgbClr val="00FF00"/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совместные походы и экскурсии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2143116"/>
            <a:ext cx="2286016" cy="571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папки-передвижки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3508600"/>
            <a:ext cx="1928826" cy="500066"/>
          </a:xfrm>
          <a:prstGeom prst="rect">
            <a:avLst/>
          </a:prstGeom>
          <a:solidFill>
            <a:srgbClr val="00FF00"/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открытые занятия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92648" y="4679165"/>
            <a:ext cx="2357454" cy="1000132"/>
          </a:xfrm>
          <a:prstGeom prst="rect">
            <a:avLst/>
          </a:prstGeom>
          <a:solidFill>
            <a:srgbClr val="B187E9"/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Совместные экологические  праздники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4143372" y="1357298"/>
            <a:ext cx="1357322" cy="35719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2" idx="7"/>
          </p:cNvCxnSpPr>
          <p:nvPr/>
        </p:nvCxnSpPr>
        <p:spPr>
          <a:xfrm rot="5400000" flipH="1" flipV="1">
            <a:off x="4891522" y="1744976"/>
            <a:ext cx="996850" cy="65012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1" idx="1"/>
          </p:cNvCxnSpPr>
          <p:nvPr/>
        </p:nvCxnSpPr>
        <p:spPr>
          <a:xfrm>
            <a:off x="5214942" y="3816124"/>
            <a:ext cx="535785" cy="321471"/>
          </a:xfrm>
          <a:prstGeom prst="straightConnector1">
            <a:avLst/>
          </a:prstGeom>
          <a:ln w="38100">
            <a:solidFill>
              <a:srgbClr val="E4F2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8" idx="3"/>
          </p:cNvCxnSpPr>
          <p:nvPr/>
        </p:nvCxnSpPr>
        <p:spPr>
          <a:xfrm rot="16200000" flipV="1">
            <a:off x="2911067" y="1625191"/>
            <a:ext cx="1035851" cy="714380"/>
          </a:xfrm>
          <a:prstGeom prst="straightConnector1">
            <a:avLst/>
          </a:prstGeom>
          <a:ln w="38100"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4" idx="3"/>
          </p:cNvCxnSpPr>
          <p:nvPr/>
        </p:nvCxnSpPr>
        <p:spPr>
          <a:xfrm rot="16200000" flipV="1">
            <a:off x="3214678" y="2500306"/>
            <a:ext cx="357190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000364" y="3629055"/>
            <a:ext cx="392909" cy="133491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329311" y="4077072"/>
            <a:ext cx="420791" cy="381994"/>
          </a:xfrm>
          <a:prstGeom prst="straightConnector1">
            <a:avLst/>
          </a:prstGeom>
          <a:ln w="38100">
            <a:solidFill>
              <a:srgbClr val="B187E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2" idx="0"/>
          </p:cNvCxnSpPr>
          <p:nvPr/>
        </p:nvCxnSpPr>
        <p:spPr>
          <a:xfrm rot="16200000" flipV="1">
            <a:off x="3428992" y="1357298"/>
            <a:ext cx="1357322" cy="500066"/>
          </a:xfrm>
          <a:prstGeom prst="straightConnector1">
            <a:avLst/>
          </a:prstGeom>
          <a:ln w="38100">
            <a:solidFill>
              <a:srgbClr val="CC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6200000" flipH="1">
            <a:off x="4429124" y="4500570"/>
            <a:ext cx="1070776" cy="64373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14810" y="300037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</a:t>
            </a:r>
            <a:endParaRPr lang="ru-RU" sz="2000" b="1" i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7620" y="342900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семьей</a:t>
            </a:r>
            <a:endParaRPr lang="ru-RU" sz="2000" b="1" i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7554" y="2643182"/>
            <a:ext cx="1857388" cy="85725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837635"/>
              </a:avLst>
            </a:prstTxWarp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взаимодействие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78976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Содержание: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МЕТОДИЧЕСКИЕ МАТЕРИАЛЫ ДЛЯ ПРОИЗВОДСТВЕННОЙ ПРАКТИКИ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1.Работа с родителями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Сценарий родительского собрания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(анкета) для родителей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Консультация для родителей ( папка-передвижка)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Работа с сотрудниками ДОУ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Конспект педагогической консультации (семинара-практикума)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Анкета для воспитателей ДОУ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РЕЗУЛЬТАТЫ ПРАКТИКИ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план работы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аттестационный лист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дневник производственной практики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дневник достижений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рефлексия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отзывы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.ДОПОЛНИТЕЛЬНЫЕ МАТЕРИАЛЫ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тезисы «Конвенции ООН о правах ребенка»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образец перспективного плана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Образцы материалов по работе с родителями и взаимодействию с сотрудниками ДОО.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по теме:    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«Влияние конструктивной деятельности на развитие старших дошкольников»</a:t>
            </a:r>
            <a:endParaRPr lang="ru-RU" sz="2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Цель: формирование компетентности родителей по вопросу развития у детей конструктивных умений и навыков.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Повестка 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Рекомендации по организации конструирования из строительного материала в семье.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Практикум для родителей «Строим вместе»-педагоги.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1600200"/>
            <a:ext cx="7686700" cy="4525963"/>
          </a:xfrm>
        </p:spPr>
        <p:txBody>
          <a:bodyPr>
            <a:normAutofit/>
          </a:bodyPr>
          <a:lstStyle/>
          <a:p>
            <a:pPr marL="514350" indent="-514350">
              <a:buSzPct val="136000"/>
              <a:buFont typeface="Arial" pitchFamily="34" charset="0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Выставление папки-передвижки на тему «Ручной труд с природным материалом»</a:t>
            </a:r>
          </a:p>
          <a:p>
            <a:pPr marL="514350" indent="-514350">
              <a:buSzPct val="136000"/>
              <a:buFont typeface="Arial" pitchFamily="34" charset="0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Объявление о собрании родителям;</a:t>
            </a:r>
          </a:p>
          <a:p>
            <a:pPr marL="514350" indent="-514350">
              <a:buSzPct val="136000"/>
              <a:buFont typeface="Arial" pitchFamily="34" charset="0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родителей;</a:t>
            </a:r>
          </a:p>
          <a:p>
            <a:pPr marL="514350" indent="-514350">
              <a:buSzPct val="136000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 памятки</a:t>
            </a:r>
          </a:p>
          <a:p>
            <a:pPr marL="514350" indent="-514350">
              <a:buSzPct val="136000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наглядного материала.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00496" y="714356"/>
            <a:ext cx="3523832" cy="541180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Уважаемые </a:t>
            </a:r>
            <a:r>
              <a:rPr lang="ru-RU" dirty="0" smtClean="0"/>
              <a:t>родители!</a:t>
            </a:r>
          </a:p>
          <a:p>
            <a:pPr algn="ctr">
              <a:buNone/>
            </a:pPr>
            <a:r>
              <a:rPr lang="ru-RU" dirty="0" smtClean="0"/>
              <a:t>     Приглашаем вас на родительское собрание</a:t>
            </a:r>
          </a:p>
          <a:p>
            <a:pPr algn="ctr">
              <a:buNone/>
            </a:pPr>
            <a:r>
              <a:rPr lang="ru-RU" dirty="0" smtClean="0"/>
              <a:t>      которое состоится</a:t>
            </a:r>
          </a:p>
          <a:p>
            <a:pPr algn="ctr">
              <a:buNone/>
            </a:pPr>
            <a:r>
              <a:rPr lang="ru-RU" dirty="0" smtClean="0"/>
              <a:t>           25 мая 2015г.</a:t>
            </a:r>
          </a:p>
          <a:p>
            <a:pPr algn="ctr">
              <a:buNone/>
            </a:pPr>
            <a:r>
              <a:rPr lang="ru-RU" dirty="0" smtClean="0"/>
              <a:t>              в 17.30.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Анкета для родителей на тему «поговорим о творчестве»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142984"/>
            <a:ext cx="7829576" cy="498317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1.Как вы считаете, творческие способности есть у каждого человека?</a:t>
            </a:r>
            <a:endParaRPr lang="ru-RU" sz="2000" dirty="0" smtClean="0"/>
          </a:p>
          <a:p>
            <a:r>
              <a:rPr lang="ru-RU" sz="2000" b="1" dirty="0" smtClean="0"/>
              <a:t>2.Есть ли творческие способности у вашего ребенка?</a:t>
            </a:r>
            <a:endParaRPr lang="ru-RU" sz="2000" dirty="0" smtClean="0"/>
          </a:p>
          <a:p>
            <a:r>
              <a:rPr lang="ru-RU" sz="2000" b="1" dirty="0" smtClean="0"/>
              <a:t>3.Может ли семья помочь в развитии творческих способностей у ребенка?</a:t>
            </a:r>
            <a:endParaRPr lang="ru-RU" sz="2000" dirty="0" smtClean="0"/>
          </a:p>
          <a:p>
            <a:r>
              <a:rPr lang="ru-RU" sz="2000" b="1" dirty="0" smtClean="0"/>
              <a:t>4.Какую помощь может оказать детский сад в развитии творческих способностей ребенка?</a:t>
            </a:r>
            <a:endParaRPr lang="ru-RU" sz="2000" dirty="0" smtClean="0"/>
          </a:p>
          <a:p>
            <a:r>
              <a:rPr lang="ru-RU" sz="2000" b="1" dirty="0" smtClean="0"/>
              <a:t>5.На что должна обратить внимание семья при развитии способностей ребенка.</a:t>
            </a:r>
            <a:endParaRPr lang="ru-RU" sz="2000" dirty="0" smtClean="0"/>
          </a:p>
          <a:p>
            <a:r>
              <a:rPr lang="ru-RU" sz="2000" b="1" dirty="0" smtClean="0"/>
              <a:t>6. Часто ли вы вместе с ребенком занимаетесь творческими  видами деятельности?</a:t>
            </a:r>
          </a:p>
          <a:p>
            <a:r>
              <a:rPr lang="ru-RU" sz="2000" b="1" dirty="0" smtClean="0"/>
              <a:t>7. Откуда вы получаете информацию о развитии творческих способностей детей?</a:t>
            </a:r>
            <a:endParaRPr lang="ru-RU" sz="2000" dirty="0" smtClean="0"/>
          </a:p>
          <a:p>
            <a:r>
              <a:rPr lang="ru-RU" sz="2000" b="1" dirty="0" smtClean="0"/>
              <a:t>8. Какие творческие способности есть у вас лично?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анкетирования для родителей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229600" cy="5072099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1.Как вы считаете, творческие способности есть у каждого человека?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Теперь посмотрим результат первого ответа, восемь процентов родителей ответили что творческие способности есть у каждого человека, шесть что затрудняются ответить на этот вопрос, и один процент ответил что нет, не у каждого.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2.Есть ли творческие способности у вашего ребенка?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Теперь посмотрим результат на второй вопрос, десять процентов  родителей ответили, что творческие способности есть у детей, только пять процентов ответили что их нет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Может ли семья помочь в развитии творческих способностей у ребенка?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Теперь посмотрим результат на третий  вопрос, все пятнадцать процентов ответили что семья может помочь в развитии творческих способностей ребенка.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4.Какую помощь может оказать детский сад в развитии творческих способностей ребенка?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Теперь посмотрим результат на четвертый   вопрос, тринадцать процентов родителей ответили что консультативную и два процента что можно организовать кружок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92935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5.На что должна обратить внимание семья при развитии способностей ребенка.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Теперь посмотрим результат на пятый  вопрос восемь процентов ответили что советы родителей, четыре на рекомендации и три на желание ребенка.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Часто ли вы вместе с ребенком занимаетесь творческими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видами деятельности?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Теперь посмотрим результат на шестой  вопрос шесть процентов ответили что часто занимаются творческими видами деятельности, и девять на ответ редко, потому что мало времени.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Откуда вы получаете информацию о развитии творческих способностей детей?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Теперь посмотрим результат на седьмой  вопрос девять процентов что получают информацию от воспитателей детского сада, четыре процента что из интернета и два из литературы.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Какие творческие способности есть у вас лично?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Только пять процентов ответили на этот вопрос.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Памятка для родителей: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 « Деревянный конструктор»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приобрести деревянный строительный набор для организации конструктивной деятельности в домашних условиях.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Виды конструкторов по способам крепления: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Конструкторы без крепления: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кубики, блочные строительные наборы, состоящие из разных геометрических тел.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Строительные наборы для построек из «бревен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»: детали скрепляются между собой, как в настоящем строительстве срубов по принципу вкладывания: вырезанные в «бревнах» пазы вставляются друг в друга.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Керамический (кирпичный) конструктор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 уменьшенные в размере кирпичики, клей или цемент, разработанные специально для детей, подручные средства (основания, мастерок и пр.).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Конструкторы-лабиринты: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трубки для построения вертикалей, желобки, круговые и извилистые дорожки, воронки, трамплины и цветные шарики. Из деталей такого конструктора собирается лабиринт, по которому должен прокатиться шарик.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Блочные конструкторы с деталями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соединителями: «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», решетчатые, сотовые с пазами, 3D  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Кликс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(с защелкиванием), с шестеренками (разноцветные зубчатые детали, напоминающие шестеренки часового механизма соединяются между собой),  конструкторы с технологией сборки  по принципу совмещения параллельных выступов и углублений.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367</TotalTime>
  <Words>943</Words>
  <Application>Microsoft Office PowerPoint</Application>
  <PresentationFormat>Экран (4:3)</PresentationFormat>
  <Paragraphs>143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Содержание:</vt:lpstr>
      <vt:lpstr>Родительское собрание по теме:     «Влияние конструктивной деятельности на развитие старших дошкольников»</vt:lpstr>
      <vt:lpstr>Предварительная работа</vt:lpstr>
      <vt:lpstr>Презентация PowerPoint</vt:lpstr>
      <vt:lpstr>Анкета для родителей на тему «поговорим о творчестве»</vt:lpstr>
      <vt:lpstr>Результаты анкетирования для родителей</vt:lpstr>
      <vt:lpstr>Презентация PowerPoint</vt:lpstr>
      <vt:lpstr>Памятка для родителей:  « Деревянный конструктор»</vt:lpstr>
      <vt:lpstr>Презентация PowerPoint</vt:lpstr>
      <vt:lpstr>Семинар-практикум для педагогов по теме:  «Развитие детского творческого конструирования »</vt:lpstr>
      <vt:lpstr>Презентация PowerPoint</vt:lpstr>
      <vt:lpstr>Результат по анкетированию для педагогов по теме"Творчество"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HUAWEI</cp:lastModifiedBy>
  <cp:revision>38</cp:revision>
  <cp:lastPrinted>2019-03-29T00:17:23Z</cp:lastPrinted>
  <dcterms:created xsi:type="dcterms:W3CDTF">2015-11-21T02:25:16Z</dcterms:created>
  <dcterms:modified xsi:type="dcterms:W3CDTF">2025-01-26T10:13:16Z</dcterms:modified>
</cp:coreProperties>
</file>