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3" r:id="rId6"/>
    <p:sldId id="268" r:id="rId7"/>
    <p:sldId id="269" r:id="rId8"/>
    <p:sldId id="271" r:id="rId9"/>
    <p:sldId id="270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3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CD6E-E8E1-4FEF-8B09-78E91FB75029}" type="datetimeFigureOut">
              <a:rPr lang="ru-RU" smtClean="0"/>
              <a:t>26.01.25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5D13-1B3C-4E17-ACE0-99307A42A3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308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CD6E-E8E1-4FEF-8B09-78E91FB75029}" type="datetimeFigureOut">
              <a:rPr lang="ru-RU" smtClean="0"/>
              <a:t>26.01.25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5D13-1B3C-4E17-ACE0-99307A42A3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479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CD6E-E8E1-4FEF-8B09-78E91FB75029}" type="datetimeFigureOut">
              <a:rPr lang="ru-RU" smtClean="0"/>
              <a:t>26.01.25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5D13-1B3C-4E17-ACE0-99307A42A3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980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CD6E-E8E1-4FEF-8B09-78E91FB75029}" type="datetimeFigureOut">
              <a:rPr lang="ru-RU" smtClean="0"/>
              <a:t>26.01.25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5D13-1B3C-4E17-ACE0-99307A42A3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91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CD6E-E8E1-4FEF-8B09-78E91FB75029}" type="datetimeFigureOut">
              <a:rPr lang="ru-RU" smtClean="0"/>
              <a:t>26.01.25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5D13-1B3C-4E17-ACE0-99307A42A3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925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CD6E-E8E1-4FEF-8B09-78E91FB75029}" type="datetimeFigureOut">
              <a:rPr lang="ru-RU" smtClean="0"/>
              <a:t>26.01.25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5D13-1B3C-4E17-ACE0-99307A42A3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14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CD6E-E8E1-4FEF-8B09-78E91FB75029}" type="datetimeFigureOut">
              <a:rPr lang="ru-RU" smtClean="0"/>
              <a:t>26.01.25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5D13-1B3C-4E17-ACE0-99307A42A3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CD6E-E8E1-4FEF-8B09-78E91FB75029}" type="datetimeFigureOut">
              <a:rPr lang="ru-RU" smtClean="0"/>
              <a:t>26.01.25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5D13-1B3C-4E17-ACE0-99307A42A3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751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CD6E-E8E1-4FEF-8B09-78E91FB75029}" type="datetimeFigureOut">
              <a:rPr lang="ru-RU" smtClean="0"/>
              <a:t>26.01.25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5D13-1B3C-4E17-ACE0-99307A42A3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25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CD6E-E8E1-4FEF-8B09-78E91FB75029}" type="datetimeFigureOut">
              <a:rPr lang="ru-RU" smtClean="0"/>
              <a:t>26.01.25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5D13-1B3C-4E17-ACE0-99307A42A3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43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CD6E-E8E1-4FEF-8B09-78E91FB75029}" type="datetimeFigureOut">
              <a:rPr lang="ru-RU" smtClean="0"/>
              <a:t>26.01.25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5D13-1B3C-4E17-ACE0-99307A42A3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786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3CD6E-E8E1-4FEF-8B09-78E91FB75029}" type="datetimeFigureOut">
              <a:rPr lang="ru-RU" smtClean="0"/>
              <a:t>26.01.25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75D13-1B3C-4E17-ACE0-99307A42A3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89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0546" y="1916832"/>
            <a:ext cx="7772400" cy="2520280"/>
          </a:xfrm>
        </p:spPr>
        <p:txBody>
          <a:bodyPr>
            <a:normAutofit/>
          </a:bodyPr>
          <a:lstStyle/>
          <a:p>
            <a:r>
              <a:rPr lang="ru-RU" sz="2800" b="1" spc="300" dirty="0">
                <a:ln w="11430" cmpd="sng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Игры, способствующие накоплению детьми опыта общения с малознакомыми взрослыми и </a:t>
            </a:r>
            <a:r>
              <a:rPr lang="ru-RU" sz="2800" b="1" spc="300" dirty="0" smtClean="0">
                <a:ln w="11430" cmpd="sng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детьми в период адаптации</a:t>
            </a:r>
            <a:endParaRPr lang="ru-RU" sz="2800" b="1" spc="300" dirty="0">
              <a:ln w="11430" cmpd="sng">
                <a:solidFill>
                  <a:schemeClr val="accent3">
                    <a:lumMod val="5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2"/>
          <p:cNvSpPr>
            <a:spLocks noChangeArrowheads="1"/>
          </p:cNvSpPr>
          <p:nvPr/>
        </p:nvSpPr>
        <p:spPr bwMode="auto">
          <a:xfrm>
            <a:off x="683568" y="980728"/>
            <a:ext cx="756086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Calibri" pitchFamily="34" charset="0"/>
              </a:rPr>
              <a:t>Муниципальное казенное дошкольное образовательное учреждение Центр развития ребенка-детский сад «</a:t>
            </a:r>
            <a:r>
              <a:rPr lang="ru-RU" altLang="ru-R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Calibri" pitchFamily="34" charset="0"/>
              </a:rPr>
              <a:t>Сардаана</a:t>
            </a:r>
            <a:r>
              <a:rPr lang="ru-RU" alt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Calibri" pitchFamily="34" charset="0"/>
              </a:rPr>
              <a:t>» муниципального образования «Ленский район» РС (Я) </a:t>
            </a:r>
            <a:endParaRPr lang="ru-RU" alt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15816" y="3789041"/>
            <a:ext cx="47525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sz="2400" b="1" i="1" dirty="0" smtClean="0">
              <a:ln w="11430">
                <a:solidFill>
                  <a:schemeClr val="accent1">
                    <a:lumMod val="50000"/>
                  </a:schemeClr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i="1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Воспитатель </a:t>
            </a:r>
            <a:endParaRPr lang="ru-RU" sz="2400" b="1" i="1" dirty="0">
              <a:ln w="11430">
                <a:solidFill>
                  <a:schemeClr val="accent1">
                    <a:lumMod val="50000"/>
                  </a:schemeClr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i="1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Кутилова Дарья Валентиновна</a:t>
            </a:r>
            <a:endParaRPr lang="ru-RU" sz="2400" b="1" i="1" dirty="0">
              <a:ln w="11430">
                <a:solidFill>
                  <a:schemeClr val="accent1">
                    <a:lumMod val="50000"/>
                  </a:schemeClr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036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55576" y="980728"/>
            <a:ext cx="74336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2237" y="1988840"/>
            <a:ext cx="690435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Таким образом, использованные в моей работе вышеизложенные игры помогли детям моей группы пройти адаптацию с хорошим результатом, быстро наладить контакт со сверстниками и окружающими их малознакомыми людьми.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Лишь у 5% детей адаптация прошла тяжело.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591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64704"/>
            <a:ext cx="8377032" cy="17633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адаптации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определяется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индивидуальных особенностях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детском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саду, формировании эмоционального контакта, доверия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979777" y="692695"/>
            <a:ext cx="3408177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45184" y="2204864"/>
            <a:ext cx="17852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971600" y="2707179"/>
            <a:ext cx="7416824" cy="30411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E0E0E"/>
                </a:solidFill>
                <a:latin typeface="Times New Roman"/>
                <a:ea typeface="Times New Roman"/>
              </a:rPr>
              <a:t>обеспечить эмоциональную разрядку;</a:t>
            </a:r>
            <a:endParaRPr lang="ru-RU" sz="2400" dirty="0" smtClean="0">
              <a:latin typeface="Times New Roman"/>
              <a:ea typeface="Times New Roman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E0E0E"/>
                </a:solidFill>
                <a:latin typeface="Times New Roman"/>
                <a:ea typeface="Times New Roman"/>
              </a:rPr>
              <a:t>снять нервное напряжение;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E0E0E"/>
                </a:solidFill>
                <a:latin typeface="Times New Roman"/>
                <a:ea typeface="Times New Roman"/>
              </a:rPr>
              <a:t>уменьшить страх наказания, замкнутого пространства;</a:t>
            </a:r>
            <a:r>
              <a:rPr lang="ru-RU" sz="2400" dirty="0" smtClean="0">
                <a:latin typeface="Times New Roman"/>
                <a:ea typeface="Times New Roman"/>
              </a:rPr>
              <a:t> </a:t>
            </a:r>
            <a:r>
              <a:rPr lang="ru-RU" sz="2400" dirty="0" smtClean="0">
                <a:solidFill>
                  <a:srgbClr val="0E0E0E"/>
                </a:solidFill>
                <a:latin typeface="Times New Roman"/>
                <a:ea typeface="Times New Roman"/>
              </a:rPr>
              <a:t>-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E0E0E"/>
                </a:solidFill>
                <a:latin typeface="Times New Roman"/>
                <a:ea typeface="Times New Roman"/>
              </a:rPr>
              <a:t>улучшить гибкость в поведении;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E0E0E"/>
                </a:solidFill>
                <a:latin typeface="Times New Roman"/>
                <a:ea typeface="Times New Roman"/>
              </a:rPr>
              <a:t>освоить групповые правила поведения;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E0E0E"/>
                </a:solidFill>
                <a:latin typeface="Times New Roman"/>
                <a:ea typeface="Times New Roman"/>
              </a:rPr>
              <a:t>наладить контакт между детьми, между взрослыми и детьми.</a:t>
            </a:r>
            <a:r>
              <a:rPr lang="ru-RU" sz="2400" dirty="0" smtClean="0">
                <a:latin typeface="Times New Roman"/>
                <a:ea typeface="Times New Roman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462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200787"/>
            <a:ext cx="6897960" cy="2158425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познать окружающий мир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 искусство общения;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 управлять своими чувствами;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дает возможность переживать массу эмоций. 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42879C5-B479-40CB-9DDD-275B4B05869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98"/>
          <a:stretch/>
        </p:blipFill>
        <p:spPr>
          <a:xfrm>
            <a:off x="2267744" y="3140968"/>
            <a:ext cx="4410236" cy="28678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Прямоугольник 1"/>
          <p:cNvSpPr/>
          <p:nvPr/>
        </p:nvSpPr>
        <p:spPr>
          <a:xfrm>
            <a:off x="2771800" y="599379"/>
            <a:ext cx="27363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Роль игры: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569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700808"/>
            <a:ext cx="7272808" cy="381642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организатором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является взрослый</a:t>
            </a:r>
          </a:p>
          <a:p>
            <a:pPr lvl="0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взрослый делает всё, чтобы создать во время игры комфортную, теплую атмосферу.</a:t>
            </a:r>
          </a:p>
          <a:p>
            <a:pPr lvl="0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взрослый внимательно следит за ходом игры, контролируя ее начало, продолжение и конец.</a:t>
            </a:r>
          </a:p>
          <a:p>
            <a:pPr lvl="0"/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игры должны быть как фронтальные , так и индивидуальными, чтобы ни один ребёнок не чувствовал себя брошенным.</a:t>
            </a:r>
            <a:r>
              <a:rPr lang="ru-RU" sz="2400" dirty="0">
                <a:solidFill>
                  <a:srgbClr val="333333"/>
                </a:solidFill>
                <a:latin typeface="Arial"/>
                <a:ea typeface="Calibri"/>
              </a:rPr>
              <a:t/>
            </a:r>
            <a:br>
              <a:rPr lang="ru-RU" sz="2400" dirty="0">
                <a:solidFill>
                  <a:srgbClr val="333333"/>
                </a:solidFill>
                <a:latin typeface="Arial"/>
                <a:ea typeface="Calibri"/>
              </a:rPr>
            </a:b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1052736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Правила организации игровой деятельности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4546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556792"/>
            <a:ext cx="5472608" cy="2808311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-знакомство;</a:t>
            </a:r>
            <a:b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-игры с использованием игрушек и предметов;</a:t>
            </a:r>
            <a:b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-контакт руками;</a:t>
            </a:r>
            <a:b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-телесный контакт.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DDD07CD-3A03-4453-A7FE-2140B360D50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80" b="5990"/>
          <a:stretch/>
        </p:blipFill>
        <p:spPr>
          <a:xfrm flipH="1">
            <a:off x="3923928" y="3352936"/>
            <a:ext cx="3888432" cy="25097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580321" y="877433"/>
            <a:ext cx="61206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Алгоритм действий для организации игры: 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242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19672" y="836712"/>
            <a:ext cx="55833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Виды игровой деятельности: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125150" y="1421487"/>
            <a:ext cx="7571184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0000"/>
              <a:buFont typeface="Wingdings" pitchFamily="2" charset="2"/>
              <a:buChar char="Ø"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/>
                <a:ea typeface="+mn-ea"/>
                <a:cs typeface="+mn-cs"/>
              </a:rPr>
              <a:t>Игра с сюжетно – образными игрушками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0000"/>
              <a:buFont typeface="Wingdings" pitchFamily="2" charset="2"/>
              <a:buChar char="Ø"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/>
                <a:ea typeface="+mn-ea"/>
                <a:cs typeface="+mn-cs"/>
              </a:rPr>
              <a:t>Обучающие игры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0000"/>
              <a:buFont typeface="Wingdings" pitchFamily="2" charset="2"/>
              <a:buChar char="Ø"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/>
                <a:ea typeface="+mn-ea"/>
                <a:cs typeface="+mn-cs"/>
              </a:rPr>
              <a:t>Игры с дидактическими игрушками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0000"/>
              <a:buFont typeface="Wingdings" pitchFamily="2" charset="2"/>
              <a:buChar char="Ø"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/>
                <a:ea typeface="+mn-ea"/>
                <a:cs typeface="+mn-cs"/>
              </a:rPr>
              <a:t>Игры со строительным материалом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0000"/>
              <a:buFont typeface="Wingdings" pitchFamily="2" charset="2"/>
              <a:buChar char="Ø"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/>
                <a:ea typeface="+mn-ea"/>
                <a:cs typeface="+mn-cs"/>
              </a:rPr>
              <a:t>Игры с предметами- орудиями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0000"/>
              <a:buFont typeface="Wingdings" pitchFamily="2" charset="2"/>
              <a:buChar char="Ø"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/>
                <a:ea typeface="+mn-ea"/>
                <a:cs typeface="+mn-cs"/>
              </a:rPr>
              <a:t>Игры забавы – развлечения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0000"/>
              <a:buFont typeface="Wingdings" pitchFamily="2" charset="2"/>
              <a:buChar char="Ø"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/>
                <a:ea typeface="+mn-ea"/>
                <a:cs typeface="+mn-cs"/>
              </a:rPr>
              <a:t>Театрализованные игры</a:t>
            </a:r>
          </a:p>
        </p:txBody>
      </p:sp>
    </p:spTree>
    <p:extLst>
      <p:ext uri="{BB962C8B-B14F-4D97-AF65-F5344CB8AC3E}">
        <p14:creationId xmlns:p14="http://schemas.microsoft.com/office/powerpoint/2010/main" val="3155321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9550" y="764704"/>
            <a:ext cx="81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Игры для накопления опыта общения с малознакомыми взрослыми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1413" y="1618347"/>
            <a:ext cx="3903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Проводятся индивидуально: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83314" y="2564904"/>
            <a:ext cx="66130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«Зеркало»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«Привет – пока»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«Дай ручку»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«Покружимся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802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836712"/>
            <a:ext cx="324800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«Игра с бубном»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«Иди ко мне»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«Хлопаем в ладоши»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«Котёнок»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9592" y="2421004"/>
            <a:ext cx="74216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Чтобы общение было корректным, взрослый должен находиться на одном уровне с ребёнком и обращаться к нему негромким, спокойным голосом, чтобы не напугать его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241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43811" y="692696"/>
            <a:ext cx="74336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Игры для накопления опыта общения с детьми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1175" y="1484784"/>
            <a:ext cx="80226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Проводятся с группой и подгруппой детей, формируют развитие коммуникативных навыков::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3810" y="2564904"/>
            <a:ext cx="70125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Танечка»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«Прятки с платочком»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«Хоровод с куклой»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«Поезд»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«Мячик»</a:t>
            </a:r>
          </a:p>
        </p:txBody>
      </p:sp>
    </p:spTree>
    <p:extLst>
      <p:ext uri="{BB962C8B-B14F-4D97-AF65-F5344CB8AC3E}">
        <p14:creationId xmlns:p14="http://schemas.microsoft.com/office/powerpoint/2010/main" val="10516618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</TotalTime>
  <Words>344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Тема Office</vt:lpstr>
      <vt:lpstr>Игры, способствующие накоплению детьми опыта общения с малознакомыми взрослыми и детьми в период адаптации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Соколов</dc:creator>
  <cp:lastModifiedBy>HUAWEI</cp:lastModifiedBy>
  <cp:revision>49</cp:revision>
  <dcterms:created xsi:type="dcterms:W3CDTF">2020-09-01T16:02:34Z</dcterms:created>
  <dcterms:modified xsi:type="dcterms:W3CDTF">2025-01-26T10:21:11Z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236728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