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" initials="Е" lastIdx="1" clrIdx="0">
    <p:extLst>
      <p:ext uri="{19B8F6BF-5375-455C-9EA6-DF929625EA0E}">
        <p15:presenceInfo xmlns:p15="http://schemas.microsoft.com/office/powerpoint/2012/main" userId="Евген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41" autoAdjust="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4T21:53:52.065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56BEC-B776-4BF1-B831-E900ECB97E90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F6EF-D1F3-4B05-B40C-D4AD8DBE0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1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6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13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6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42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8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8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7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D4F0E5-CB5A-4820-9D41-7608CB1FB8B4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6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8600" y="1562100"/>
            <a:ext cx="9421811" cy="2214789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«Изготовление осенних веночков  из бросового</a:t>
            </a:r>
            <a:br>
              <a:rPr lang="ru-RU" sz="4800" dirty="0" smtClean="0">
                <a:solidFill>
                  <a:srgbClr val="002060"/>
                </a:solidFill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материала»</a:t>
            </a:r>
            <a:endParaRPr lang="ru-RU" sz="4800" dirty="0">
              <a:solidFill>
                <a:srgbClr val="002060"/>
              </a:solidFill>
              <a:effectLst>
                <a:glow rad="4445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1394" y="5826034"/>
            <a:ext cx="5390606" cy="93644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Кутилова Дарья Валентиновна</a:t>
            </a:r>
            <a:endParaRPr lang="ru-RU" sz="3600" b="1" i="1" dirty="0" smtClean="0">
              <a:solidFill>
                <a:srgbClr val="002060"/>
              </a:solidFill>
              <a:effectLst>
                <a:glow rad="292100">
                  <a:schemeClr val="bg1">
                    <a:alpha val="6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4400" b="1" i="1" dirty="0">
              <a:solidFill>
                <a:srgbClr val="002060"/>
              </a:solidFill>
              <a:effectLst>
                <a:glow rad="292100">
                  <a:schemeClr val="bg1">
                    <a:alpha val="63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099" y="281284"/>
            <a:ext cx="10715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казенное дошкольное  образовательное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 развития  ребенка – детский сад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Сардаана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85500" cy="1414272"/>
          </a:xfr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tx1">
                <a:lumMod val="95000"/>
                <a:lumOff val="5000"/>
              </a:schemeClr>
            </a:extrusionClr>
          </a:sp3d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glow rad="6985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В. Сухомлинский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glow rad="6985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glow rad="6985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«Дети должны жить в мире красоты, игры, сказки, музыки, 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glow rad="6985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рисунка,фантазии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glow rad="6985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творчества» </a:t>
            </a:r>
            <a:endParaRPr lang="ru-RU" sz="3200" b="1" i="1" dirty="0">
              <a:solidFill>
                <a:srgbClr val="002060"/>
              </a:solidFill>
              <a:effectLst>
                <a:glow rad="698500">
                  <a:schemeClr val="bg1">
                    <a:alpha val="8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4280"/>
            <a:ext cx="10515600" cy="435133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400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Развития воображения, творческих способностей и детей через изготовление работ своими руками . </a:t>
            </a:r>
          </a:p>
          <a:p>
            <a:pPr marL="0" indent="0">
              <a:buNone/>
            </a:pPr>
            <a:r>
              <a:rPr lang="ru-RU" sz="3500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Развитие индивидуальных способностей детей.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Продолжать обучать приёмам работы с бросовым материалом.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Развитие мелкой моторики, композиционных навыков..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Воспитывать бережное отношение к планете и её </a:t>
            </a:r>
            <a:r>
              <a:rPr lang="ru-RU" i="1" dirty="0" err="1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рисурсам</a:t>
            </a:r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Прививать эстетический вкус.</a:t>
            </a:r>
          </a:p>
        </p:txBody>
      </p:sp>
    </p:spTree>
    <p:extLst>
      <p:ext uri="{BB962C8B-B14F-4D97-AF65-F5344CB8AC3E}">
        <p14:creationId xmlns:p14="http://schemas.microsoft.com/office/powerpoint/2010/main" val="22161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218" y="365125"/>
            <a:ext cx="10231582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glow rad="457200">
                    <a:schemeClr val="bg1">
                      <a:alpha val="5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5400" b="1" i="1" dirty="0">
              <a:solidFill>
                <a:srgbClr val="002060"/>
              </a:solidFill>
              <a:effectLst>
                <a:glow rad="457200">
                  <a:schemeClr val="bg1">
                    <a:alpha val="5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757" y="1907177"/>
            <a:ext cx="9581443" cy="2499723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effectLst>
                  <a:glow rad="457200">
                    <a:schemeClr val="bg1">
                      <a:alpha val="7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Экологический аспект.</a:t>
            </a:r>
          </a:p>
          <a:p>
            <a:r>
              <a:rPr lang="ru-RU" sz="3600" i="1" dirty="0" smtClean="0">
                <a:solidFill>
                  <a:srgbClr val="002060"/>
                </a:solidFill>
                <a:effectLst>
                  <a:glow rad="457200">
                    <a:schemeClr val="bg1">
                      <a:alpha val="7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Позволяет ребёнку реализовать свои творческие способности, видеть красоту своего труда, воспитывает эстетический вкус.</a:t>
            </a:r>
          </a:p>
        </p:txBody>
      </p:sp>
    </p:spTree>
    <p:extLst>
      <p:ext uri="{BB962C8B-B14F-4D97-AF65-F5344CB8AC3E}">
        <p14:creationId xmlns:p14="http://schemas.microsoft.com/office/powerpoint/2010/main" val="33845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304801"/>
            <a:ext cx="6578600" cy="1473199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368300">
                    <a:schemeClr val="bg1">
                      <a:alpha val="6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Подготовка к работе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effectLst>
                <a:glow rad="368300">
                  <a:schemeClr val="bg1">
                    <a:alpha val="6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99" y="2697692"/>
            <a:ext cx="5458177" cy="409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1466" y="1800226"/>
            <a:ext cx="9695583" cy="1200150"/>
          </a:xfrm>
        </p:spPr>
        <p:txBody>
          <a:bodyPr/>
          <a:lstStyle/>
          <a:p>
            <a:pPr algn="ctr"/>
            <a:r>
              <a:rPr lang="ru-RU" sz="2800" i="1" dirty="0" smtClean="0">
                <a:effectLst>
                  <a:glow rad="533400">
                    <a:schemeClr val="bg1">
                      <a:alpha val="66000"/>
                    </a:schemeClr>
                  </a:glow>
                </a:effectLst>
              </a:rPr>
              <a:t>Сбор и подготовка материала.</a:t>
            </a:r>
            <a:endParaRPr lang="ru-RU" sz="2800" i="1" dirty="0">
              <a:effectLst>
                <a:glow rad="533400">
                  <a:schemeClr val="bg1">
                    <a:alpha val="66000"/>
                  </a:schemeClr>
                </a:glo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211" y="809239"/>
            <a:ext cx="4992629" cy="1123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Выкладывание деталей на заготовке</a:t>
            </a:r>
            <a:b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</a:rPr>
            </a:br>
            <a:endParaRPr lang="ru-RU" sz="3100" b="1" i="1" dirty="0">
              <a:effectLst>
                <a:glow rad="660400">
                  <a:schemeClr val="bg1">
                    <a:alpha val="61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3211" y="2830368"/>
            <a:ext cx="4876800" cy="279861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effectLst>
                  <a:glow rad="774700">
                    <a:schemeClr val="bg1">
                      <a:alpha val="5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Дети на форме в виде венка выкладывают детали бросового материала.</a:t>
            </a:r>
            <a:endParaRPr lang="ru-RU" sz="3600" i="1" dirty="0">
              <a:solidFill>
                <a:srgbClr val="002060"/>
              </a:solidFill>
              <a:effectLst>
                <a:glow rad="774700">
                  <a:schemeClr val="bg1">
                    <a:alpha val="5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1133475"/>
            <a:ext cx="3971925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5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663" y="15240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glow rad="457200">
                    <a:schemeClr val="bg1">
                      <a:alpha val="3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Итоговое завершение работы</a:t>
            </a:r>
            <a:r>
              <a:rPr lang="ru-RU" sz="4000" i="1" dirty="0" smtClean="0">
                <a:solidFill>
                  <a:srgbClr val="002060"/>
                </a:solidFill>
                <a:effectLst>
                  <a:glow rad="457200">
                    <a:schemeClr val="bg1">
                      <a:alpha val="3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solidFill>
                <a:srgbClr val="002060"/>
              </a:solidFill>
              <a:effectLst>
                <a:glow rad="457200">
                  <a:schemeClr val="bg1">
                    <a:alpha val="3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80" y="501716"/>
            <a:ext cx="2881262" cy="384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4925" y="2286000"/>
            <a:ext cx="3922643" cy="381158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effectLst>
                  <a:glow rad="635000">
                    <a:schemeClr val="bg1">
                      <a:alpha val="59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Детали окончательно прикрепляются на заготовку. Работу оформляют дополнительным бросовым материалом для придания эстетического вида.</a:t>
            </a:r>
            <a:endParaRPr lang="ru-RU" sz="2800" i="1" dirty="0">
              <a:solidFill>
                <a:srgbClr val="002060"/>
              </a:solidFill>
              <a:effectLst>
                <a:glow rad="635000">
                  <a:schemeClr val="bg1">
                    <a:alpha val="59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4" y="2797450"/>
            <a:ext cx="2881106" cy="384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4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983" y="619125"/>
            <a:ext cx="3920836" cy="135774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571500">
                    <a:schemeClr val="bg1">
                      <a:alpha val="5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Готовая работа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effectLst>
                <a:glow rad="571500">
                  <a:schemeClr val="bg1">
                    <a:alpha val="5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64214" y="4123372"/>
            <a:ext cx="3229495" cy="24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9092" y="2183721"/>
            <a:ext cx="5133108" cy="401161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Вот такие веночки получились у детей. Конечно, они отличаются оформлением, но в целом дети использовали весь материал, что был собран для выполнения работ.</a:t>
            </a:r>
            <a:endParaRPr lang="ru-RU" sz="2800" i="1" dirty="0">
              <a:solidFill>
                <a:srgbClr val="002060"/>
              </a:solidFill>
              <a:effectLst>
                <a:glow rad="4699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68" y="201216"/>
            <a:ext cx="4804412" cy="360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0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048" y="1191895"/>
            <a:ext cx="6690912" cy="16002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Материал, который использовали дети для выполнения своих работ: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22600" y="3329940"/>
            <a:ext cx="5537199" cy="28829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Картонные заготовки в форме венка.</a:t>
            </a:r>
          </a:p>
          <a:p>
            <a:r>
              <a:rPr lang="ru-RU" sz="2400" i="1" dirty="0" smtClean="0">
                <a:solidFill>
                  <a:srgbClr val="002060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Ткань, ленты жёлтого, красного, оранжевого и зелёного цветов.</a:t>
            </a:r>
          </a:p>
          <a:p>
            <a:r>
              <a:rPr lang="ru-RU" sz="2400" i="1" dirty="0" smtClean="0">
                <a:solidFill>
                  <a:srgbClr val="002060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Сухие листья, пуговицы, стразы, бусины и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400" i="1" dirty="0" smtClean="0">
                <a:solidFill>
                  <a:srgbClr val="002060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rgbClr val="002060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Клей-карандаш, </a:t>
            </a:r>
            <a:r>
              <a:rPr lang="ru-RU" sz="2400" i="1" dirty="0">
                <a:solidFill>
                  <a:srgbClr val="002060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i="1" dirty="0" smtClean="0">
                <a:solidFill>
                  <a:srgbClr val="002060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леевой пистолет.</a:t>
            </a:r>
            <a:endParaRPr lang="ru-RU" sz="2400" dirty="0">
              <a:solidFill>
                <a:srgbClr val="002060"/>
              </a:solidFill>
              <a:effectLst>
                <a:glow rad="5334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125" y="1228725"/>
            <a:ext cx="10261600" cy="4451123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ывод</a:t>
            </a:r>
            <a:r>
              <a:rPr lang="ru-RU" sz="5400" b="1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5400" b="1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результате выполнения работы у детей сформировались представления о возможности использования бросового материала в полезных целях и рациональном их использовании.</a:t>
            </a:r>
            <a:endParaRPr lang="ru-RU" sz="3600" b="1" i="1" dirty="0">
              <a:solidFill>
                <a:srgbClr val="002060"/>
              </a:solidFill>
              <a:effectLst>
                <a:glow rad="469900">
                  <a:schemeClr val="bg1">
                    <a:alpha val="6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5230</TotalTime>
  <Words>217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«Изготовление осенних веночков  из бросового материала»</vt:lpstr>
      <vt:lpstr>В. Сухомлинский «Дети должны жить в мире красоты, игры, сказки, музыки, рисунка,фантазии, творчества» </vt:lpstr>
      <vt:lpstr>Актуальность:</vt:lpstr>
      <vt:lpstr>Подготовка к работе</vt:lpstr>
      <vt:lpstr>   Выкладывание деталей на заготовке  </vt:lpstr>
      <vt:lpstr>Итоговое завершение работы.</vt:lpstr>
      <vt:lpstr>Готовая работа</vt:lpstr>
      <vt:lpstr>Материал, который использовали дети для выполнения своих работ:</vt:lpstr>
      <vt:lpstr>Вывод:  В результате выполнения работы у детей сформировались представления о возможности использования бросового материала в полезных целях и рациональном их использовании.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7</dc:creator>
  <cp:lastModifiedBy>HUAWEI</cp:lastModifiedBy>
  <cp:revision>48</cp:revision>
  <cp:lastPrinted>2019-04-03T06:04:15Z</cp:lastPrinted>
  <dcterms:created xsi:type="dcterms:W3CDTF">2018-04-25T03:49:27Z</dcterms:created>
  <dcterms:modified xsi:type="dcterms:W3CDTF">2025-01-26T10:35:55Z</dcterms:modified>
</cp:coreProperties>
</file>