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9"/>
  </p:notesMasterIdLst>
  <p:sldIdLst>
    <p:sldId id="256" r:id="rId2"/>
    <p:sldId id="274" r:id="rId3"/>
    <p:sldId id="267" r:id="rId4"/>
    <p:sldId id="263" r:id="rId5"/>
    <p:sldId id="268" r:id="rId6"/>
    <p:sldId id="269" r:id="rId7"/>
    <p:sldId id="275" r:id="rId8"/>
    <p:sldId id="265" r:id="rId9"/>
    <p:sldId id="270" r:id="rId10"/>
    <p:sldId id="264" r:id="rId11"/>
    <p:sldId id="273" r:id="rId12"/>
    <p:sldId id="266" r:id="rId13"/>
    <p:sldId id="272" r:id="rId14"/>
    <p:sldId id="261" r:id="rId15"/>
    <p:sldId id="271" r:id="rId16"/>
    <p:sldId id="262" r:id="rId17"/>
    <p:sldId id="276" r:id="rId18"/>
  </p:sldIdLst>
  <p:sldSz cx="9144000" cy="6858000" type="screen4x3"/>
  <p:notesSz cx="6858000" cy="9144000"/>
  <p:custDataLst>
    <p:tags r:id="rId20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324" autoAdjust="0"/>
    <p:restoredTop sz="94660"/>
  </p:normalViewPr>
  <p:slideViewPr>
    <p:cSldViewPr snapToGrid="0">
      <p:cViewPr varScale="1">
        <p:scale>
          <a:sx n="88" d="100"/>
          <a:sy n="88" d="100"/>
        </p:scale>
        <p:origin x="907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C43C82-8B2F-447A-8FC5-E741A6FF6C8E}" type="datetimeFigureOut">
              <a:rPr lang="ru-RU" smtClean="0"/>
              <a:t>26.01.25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CEEC6F-9A61-4193-B05B-B8954F831E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71973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147B3-5677-4733-B782-1488BE4C9472}" type="datetimeFigureOut">
              <a:rPr lang="ru-RU" smtClean="0"/>
              <a:pPr/>
              <a:t>26.01.25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2BBC3B-7425-4FB1-A622-FAAD8A1C46B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03294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147B3-5677-4733-B782-1488BE4C9472}" type="datetimeFigureOut">
              <a:rPr lang="ru-RU" smtClean="0"/>
              <a:pPr/>
              <a:t>26.01.25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2BBC3B-7425-4FB1-A622-FAAD8A1C46B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17022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147B3-5677-4733-B782-1488BE4C9472}" type="datetimeFigureOut">
              <a:rPr lang="ru-RU" smtClean="0"/>
              <a:pPr/>
              <a:t>26.01.25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2BBC3B-7425-4FB1-A622-FAAD8A1C46B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34110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147B3-5677-4733-B782-1488BE4C9472}" type="datetimeFigureOut">
              <a:rPr lang="ru-RU" smtClean="0"/>
              <a:pPr/>
              <a:t>26.01.25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2BBC3B-7425-4FB1-A622-FAAD8A1C46B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29419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147B3-5677-4733-B782-1488BE4C9472}" type="datetimeFigureOut">
              <a:rPr lang="ru-RU" smtClean="0"/>
              <a:pPr/>
              <a:t>26.01.25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2BBC3B-7425-4FB1-A622-FAAD8A1C46B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03080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147B3-5677-4733-B782-1488BE4C9472}" type="datetimeFigureOut">
              <a:rPr lang="ru-RU" smtClean="0"/>
              <a:pPr/>
              <a:t>26.01.25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2BBC3B-7425-4FB1-A622-FAAD8A1C46B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75637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147B3-5677-4733-B782-1488BE4C9472}" type="datetimeFigureOut">
              <a:rPr lang="ru-RU" smtClean="0"/>
              <a:pPr/>
              <a:t>26.01.25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2BBC3B-7425-4FB1-A622-FAAD8A1C46B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08291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147B3-5677-4733-B782-1488BE4C9472}" type="datetimeFigureOut">
              <a:rPr lang="ru-RU" smtClean="0"/>
              <a:pPr/>
              <a:t>26.01.25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2BBC3B-7425-4FB1-A622-FAAD8A1C46B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05253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147B3-5677-4733-B782-1488BE4C9472}" type="datetimeFigureOut">
              <a:rPr lang="ru-RU" smtClean="0"/>
              <a:pPr/>
              <a:t>26.01.25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2BBC3B-7425-4FB1-A622-FAAD8A1C46B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94829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147B3-5677-4733-B782-1488BE4C9472}" type="datetimeFigureOut">
              <a:rPr lang="ru-RU" smtClean="0"/>
              <a:pPr/>
              <a:t>26.01.25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2BBC3B-7425-4FB1-A622-FAAD8A1C46B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23842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147B3-5677-4733-B782-1488BE4C9472}" type="datetimeFigureOut">
              <a:rPr lang="ru-RU" smtClean="0"/>
              <a:pPr/>
              <a:t>26.01.25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2BBC3B-7425-4FB1-A622-FAAD8A1C46B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56643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0147B3-5677-4733-B782-1488BE4C9472}" type="datetimeFigureOut">
              <a:rPr lang="ru-RU" smtClean="0"/>
              <a:pPr/>
              <a:t>26.01.25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2BBC3B-7425-4FB1-A622-FAAD8A1C46B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2990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689691"/>
            <a:ext cx="6465193" cy="2034192"/>
          </a:xfrm>
          <a:prstGeom prst="rect">
            <a:avLst/>
          </a:prstGeom>
          <a:solidFill>
            <a:schemeClr val="lt1">
              <a:alpha val="47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798489" y="817880"/>
            <a:ext cx="7983770" cy="544764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endParaRPr lang="ru-RU" sz="4400" b="1" i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r>
              <a:rPr lang="ru-RU" sz="4400" b="1" i="1" dirty="0" smtClean="0">
                <a:ln w="11430">
                  <a:solidFill>
                    <a:schemeClr val="accent1">
                      <a:lumMod val="50000"/>
                    </a:schemeClr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Инновационные формы работы с родителями в период адаптации детей в ДОУ</a:t>
            </a:r>
          </a:p>
          <a:p>
            <a:endParaRPr lang="ru-RU" sz="4400" b="1" i="1" dirty="0">
              <a:ln w="11430">
                <a:solidFill>
                  <a:schemeClr val="accent1">
                    <a:lumMod val="50000"/>
                  </a:schemeClr>
                </a:solidFill>
              </a:ln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r"/>
            <a:endParaRPr lang="ru-RU" sz="3200" b="1" i="1" smtClean="0">
              <a:ln w="11430">
                <a:solidFill>
                  <a:schemeClr val="accent1">
                    <a:lumMod val="50000"/>
                  </a:schemeClr>
                </a:solidFill>
              </a:ln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r"/>
            <a:endParaRPr lang="ru-RU" sz="3200" b="1" i="1" dirty="0" smtClean="0">
              <a:ln w="11430">
                <a:solidFill>
                  <a:schemeClr val="accent1">
                    <a:lumMod val="50000"/>
                  </a:schemeClr>
                </a:solidFill>
              </a:ln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ru-RU" sz="3200" b="1" i="1" dirty="0" smtClean="0">
                <a:ln w="11430"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00B0F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Воспитатель </a:t>
            </a:r>
          </a:p>
          <a:p>
            <a:pPr algn="r"/>
            <a:r>
              <a:rPr lang="ru-RU" sz="3200" b="1" i="1" dirty="0" smtClean="0">
                <a:ln w="11430"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00B0F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Кутилова Дарья Валентиновна</a:t>
            </a:r>
            <a:endParaRPr lang="ru-RU" sz="2800" b="1" i="1" dirty="0" smtClean="0">
              <a:ln w="11430">
                <a:solidFill>
                  <a:schemeClr val="accent1">
                    <a:lumMod val="50000"/>
                  </a:schemeClr>
                </a:solidFill>
              </a:ln>
              <a:solidFill>
                <a:srgbClr val="00B0F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2"/>
          <p:cNvSpPr>
            <a:spLocks noChangeArrowheads="1"/>
          </p:cNvSpPr>
          <p:nvPr/>
        </p:nvSpPr>
        <p:spPr bwMode="auto">
          <a:xfrm>
            <a:off x="467518" y="181691"/>
            <a:ext cx="8208963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ru-RU" altLang="ru-RU" sz="2000" b="1" dirty="0">
                <a:solidFill>
                  <a:srgbClr val="14425D"/>
                </a:solidFill>
                <a:latin typeface="Times New Roman" pitchFamily="18" charset="0"/>
                <a:cs typeface="Calibri" pitchFamily="34" charset="0"/>
              </a:rPr>
              <a:t>Муниципальное казенное дошкольное образовательное учреждение Центр развития ребенка-детский сад «</a:t>
            </a:r>
            <a:r>
              <a:rPr lang="ru-RU" altLang="ru-RU" sz="2000" b="1" dirty="0" err="1">
                <a:solidFill>
                  <a:srgbClr val="14425D"/>
                </a:solidFill>
                <a:latin typeface="Times New Roman" pitchFamily="18" charset="0"/>
                <a:cs typeface="Calibri" pitchFamily="34" charset="0"/>
              </a:rPr>
              <a:t>Сардаана</a:t>
            </a:r>
            <a:r>
              <a:rPr lang="ru-RU" altLang="ru-RU" sz="2000" b="1" dirty="0">
                <a:solidFill>
                  <a:srgbClr val="14425D"/>
                </a:solidFill>
                <a:latin typeface="Times New Roman" pitchFamily="18" charset="0"/>
                <a:cs typeface="Calibri" pitchFamily="34" charset="0"/>
              </a:rPr>
              <a:t>» муниципального образования «Ленский район» РС (Я) </a:t>
            </a:r>
            <a:endParaRPr lang="ru-RU" altLang="ru-RU" sz="2000" dirty="0">
              <a:solidFill>
                <a:srgbClr val="14425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2427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11500" y="713439"/>
            <a:ext cx="844061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Для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приобщения родителей к художественной литературе в приёмной было создан проект «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Буккроссинг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».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Однако следует помнить, что всякий раз нужно побеседовать с родителями по прочитанной литературе.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572684" y="28862"/>
            <a:ext cx="3496215" cy="646331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«Бук-кроссинг»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35" b="37967"/>
          <a:stretch/>
        </p:blipFill>
        <p:spPr bwMode="auto">
          <a:xfrm>
            <a:off x="155750" y="1790657"/>
            <a:ext cx="8752113" cy="207742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147" name="Picture 3" descr="C:\Users\Медведева\Doctor Web\Desktop\IMG-20210322-WA003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549" b="24564"/>
          <a:stretch/>
        </p:blipFill>
        <p:spPr bwMode="auto">
          <a:xfrm>
            <a:off x="3116838" y="3999634"/>
            <a:ext cx="3334204" cy="259780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Медведева\Doctor Web\Desktop\IMG-20210322-WA0035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04" r="6544" b="21844"/>
          <a:stretch/>
        </p:blipFill>
        <p:spPr bwMode="auto">
          <a:xfrm>
            <a:off x="311500" y="3868081"/>
            <a:ext cx="2719544" cy="288549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Users\Медведева\Doctor Web\Desktop\IMG-20210322-WA0036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7" t="21288" b="15663"/>
          <a:stretch/>
        </p:blipFill>
        <p:spPr bwMode="auto">
          <a:xfrm>
            <a:off x="6451042" y="3843494"/>
            <a:ext cx="2572378" cy="291008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730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Медведева\Doctor Web\Desktop\IMG-20210322-WA00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35" y="150725"/>
            <a:ext cx="8943033" cy="654706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0009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0416" y="1048056"/>
            <a:ext cx="8793272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/>
              <a:t> </a:t>
            </a:r>
            <a:r>
              <a:rPr lang="ru-RU" sz="2800" dirty="0" smtClean="0"/>
              <a:t>    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Помогает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родителям тет-а-тет выяснить какие-либо значимые для них проблемы, предупредить педагогов о замеченных необычных проявлениях детей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 Родитель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имеет возможность в короткой записке задать вопрос, выдвинуть какие-либо предложения, дать советы или высказать сомнения по поводу методов воспитания своего ребенка, обратиться за помощью к конкретному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специалист.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Т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елефон доверия анонимный, что очень не мало важно для «молодых родителей» т.к. современные родители часто запрашивают информацию в интернет ресурсах ,которая бывает не квалифицированная.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874408" y="199683"/>
            <a:ext cx="4224875" cy="646331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«Телефон доверия»</a:t>
            </a:r>
          </a:p>
        </p:txBody>
      </p:sp>
    </p:spTree>
    <p:extLst>
      <p:ext uri="{BB962C8B-B14F-4D97-AF65-F5344CB8AC3E}">
        <p14:creationId xmlns:p14="http://schemas.microsoft.com/office/powerpoint/2010/main" val="2158362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Медведева\Doctor Web\Desktop\20210322_12175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3673896" y="1110808"/>
            <a:ext cx="6569172" cy="46121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579" y="211015"/>
            <a:ext cx="4360985" cy="64904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23816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1328335"/>
            <a:ext cx="9069552" cy="847310"/>
          </a:xfrm>
          <a:prstGeom prst="rect">
            <a:avLst/>
          </a:prstGeom>
          <a:solidFill>
            <a:schemeClr val="lt1">
              <a:alpha val="47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 Так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же мы решили создать в саду «Тик ток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».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Ц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елью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данной формы стало создание коротких видео-роликов для просмотра  с игровой деятельности детей, развлечений и праздников.</a:t>
            </a:r>
          </a:p>
          <a:p>
            <a:pPr algn="ctr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одители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могут создавать свои домашние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видеоролики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для просмотра в саду.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537020" y="87213"/>
            <a:ext cx="2655471" cy="646331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36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Буктрейлер</a:t>
            </a:r>
            <a:endParaRPr lang="ru-RU" sz="3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 descr="C:\Users\Медведева\Doctor Web\Desktop\20210323_11390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4"/>
          <a:stretch/>
        </p:blipFill>
        <p:spPr bwMode="auto">
          <a:xfrm rot="10800000">
            <a:off x="2075661" y="2694126"/>
            <a:ext cx="5578187" cy="4083487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6269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9574" y="180870"/>
            <a:ext cx="5456255" cy="633046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2" name="Picture 4" descr="D:\ФОТО И ВИДЕО детей дс Сардаана\Занятия эксперементирование февраль 2021\группа листик\20210201_105534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994"/>
          <a:stretch/>
        </p:blipFill>
        <p:spPr bwMode="auto">
          <a:xfrm rot="3848545">
            <a:off x="482545" y="539434"/>
            <a:ext cx="2087815" cy="206017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3" name="Picture 5" descr="D:\ФОТО И ВИДЕО детей дс Сардаана\Занятия эксперементирование февраль 2021\группа листик\20210202_10555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737964">
            <a:off x="6704039" y="658764"/>
            <a:ext cx="2267350" cy="1700512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D:\ФОТО И ВИДЕО детей дс Сардаана\Занятия эксперементирование февраль 2021\группа листик\20210202_105630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96" r="19538"/>
          <a:stretch/>
        </p:blipFill>
        <p:spPr bwMode="auto">
          <a:xfrm rot="4445988">
            <a:off x="224268" y="4345243"/>
            <a:ext cx="2377078" cy="1960986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D:\ФОТО И ВИДЕО детей дс Сардаана\Занятия эксперементирование февраль 2021\группа листик\20210202_10551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815"/>
          <a:stretch/>
        </p:blipFill>
        <p:spPr bwMode="auto">
          <a:xfrm rot="6474411">
            <a:off x="6318392" y="4167130"/>
            <a:ext cx="2815038" cy="188295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8295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8747" y="592183"/>
            <a:ext cx="7886700" cy="1097280"/>
          </a:xfrm>
        </p:spPr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Заключение</a:t>
            </a:r>
            <a:endParaRPr lang="ru-RU" sz="4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889760"/>
            <a:ext cx="9063612" cy="4127862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В условиях кардинальных изменений в социальной жизни нашей страны, перемен в области просвещения, нужно учитывать современный подход в работе с «современными»  родителями, уметь организовать работу по современным стандартам, используя в работе традиционные и инновационные формы работы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4993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48743" y="1467059"/>
            <a:ext cx="6487673" cy="1938992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6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СПАСИБО</a:t>
            </a:r>
          </a:p>
          <a:p>
            <a:pPr algn="ctr"/>
            <a:r>
              <a:rPr lang="ru-RU" sz="6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ЗА ВНИМАНИЕ!</a:t>
            </a:r>
            <a:endParaRPr lang="ru-RU" sz="6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6905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28975" y="200746"/>
            <a:ext cx="6851561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Актуальность :</a:t>
            </a:r>
            <a:endParaRPr lang="ru-RU" sz="4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23480" y="1048940"/>
            <a:ext cx="8129117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Адаптация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процесс вхождения и приспособления ребенка к новой для него среде, 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является условием 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успешной адаптации детей к детскому саду.  </a:t>
            </a:r>
          </a:p>
          <a:p>
            <a:pPr algn="ctr"/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   а так же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, важным 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условием преемственности является установление довери­тельного делового контакта между семьей и детским 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садом.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 </a:t>
            </a:r>
            <a:endParaRPr lang="ru-RU" sz="3200" i="1" dirty="0">
              <a:solidFill>
                <a:schemeClr val="tx1">
                  <a:lumMod val="85000"/>
                  <a:lumOff val="1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4089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7886" y="816582"/>
            <a:ext cx="8442543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    Основной 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целью данного взаимодействия и сотрудничества является создание единого пространства СЕМЬЯ – ДЕТСКИЙ САД, в котором всем участникам педагогического процесса </a:t>
            </a:r>
            <a:r>
              <a:rPr lang="ru-RU" sz="3200" i="1" dirty="0">
                <a:latin typeface="Times New Roman" pitchFamily="18" charset="0"/>
                <a:cs typeface="Times New Roman" pitchFamily="18" charset="0"/>
              </a:rPr>
              <a:t>(детям, родителям, педагогам)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 будет уютно, интересно, полезно, 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комфортно, и современно!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724452" y="108696"/>
            <a:ext cx="1542410" cy="1323439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Цель</a:t>
            </a:r>
            <a:r>
              <a:rPr lang="ru-RU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endParaRPr lang="ru-RU" sz="4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5937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416349" y="121697"/>
            <a:ext cx="2141805" cy="769441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4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Задачи:</a:t>
            </a:r>
            <a:endParaRPr lang="ru-RU" sz="4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81837" y="665144"/>
            <a:ext cx="8671728" cy="381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  <a:p>
            <a:pPr marL="342900" indent="-342900">
              <a:buFont typeface="Wingdings" pitchFamily="2" charset="2"/>
              <a:buChar char="Ø"/>
            </a:pP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Получение родителями рекомендаций по подготовке детей к посещению детского сада. Подготовка родителей и ребенка к изменению образа жизни.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Улучшение адаптационного процесса.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Психолого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– педагогическая помощь родителям, направленная, в частности, на информирование об особенностях развития детей раннего возраста, преодоление кризиса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0-3-х лет.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2391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78674" y="1654629"/>
            <a:ext cx="8569235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Работа с семьей — важная задача образовательной системы. Именно семья и семейные отношения — системообразующее ядро каждой образовательной программы. Необходимы взаимодействие и преемственность между детским садом и семьей. </a:t>
            </a:r>
          </a:p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Сотрудники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детского сада оказывают всестороннюю помощь родителям (законным представителям) и детям от 0 до 3-х лет, не посещающим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образовательные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учреждения.                                                                 </a:t>
            </a: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Консультирование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родителей осуществляется как в индивидуальной, так и в групповой формах взаимодействия. Таких как мастер-классы, семинары-практикумы, совместные игры, тренинги.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23965" y="139059"/>
            <a:ext cx="7898004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КМЦ- «Педагогическая академия для родителей детей от 0 до 3-х лет»</a:t>
            </a:r>
            <a:endParaRPr lang="ru-RU" sz="3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957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2" t="10372" r="3670" b="2778"/>
          <a:stretch/>
        </p:blipFill>
        <p:spPr bwMode="auto">
          <a:xfrm>
            <a:off x="130629" y="120579"/>
            <a:ext cx="8802356" cy="666205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894591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КМЦ\фото КМЦ\ФОТО КМЦ\IMG-20201123-WA002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300"/>
          <a:stretch/>
        </p:blipFill>
        <p:spPr bwMode="auto">
          <a:xfrm>
            <a:off x="175220" y="427892"/>
            <a:ext cx="4406828" cy="606753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123" name="Picture 3" descr="C:\Users\Медведева\Doctor Web\Desktop\оршорол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59" t="50000" r="2528" b="9835"/>
          <a:stretch/>
        </p:blipFill>
        <p:spPr bwMode="auto">
          <a:xfrm>
            <a:off x="4752870" y="379744"/>
            <a:ext cx="4089679" cy="616382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7181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7890" y="685215"/>
            <a:ext cx="8705589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Родительские собрания: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Презентация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ДОУ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Получение родителями общих рекомендаций по подготовке ребенка к ДОУ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Получение родителями информации о целях и задачах ДОУ, об образовательной деятельности и ее особенностях.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Обеспечение более эффективного взаимодействия родителей и персонала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ДОУ</a:t>
            </a:r>
          </a:p>
          <a:p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Индивидуальное консультирование родителей: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Сбор информации об особенностях внутрисемейного воспитания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Сбор информации о детях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Сбор информации о проблемах, особенно интересующих родителей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Просветительская работа с родителями</a:t>
            </a:r>
          </a:p>
          <a:p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Проведение открытых 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занятий: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Создание оптимальных условий  для адаптации детей к ДОУ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Ознакомление родителей с общими стратегиями игрового взаимодействия с детьми</a:t>
            </a:r>
          </a:p>
          <a:p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Создание родительского клуба «Молодая семья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»: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Организация постепенного ввода детей в группы, с учетом прогноза адаптации, сопровождение детей в период адаптации.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Рекомендации родителям и воспитателям по времени посещения ДОУ, длительности периода адаптации и т.д.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Проведение игровых занятий с детьми, направленных на улучшение эмоционального состояния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-26524" y="-74525"/>
            <a:ext cx="9077293" cy="615553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Традиционные формы </a:t>
            </a:r>
            <a:r>
              <a:rPr lang="ru-RU" sz="3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работы с родителями </a:t>
            </a:r>
          </a:p>
        </p:txBody>
      </p:sp>
    </p:spTree>
    <p:extLst>
      <p:ext uri="{BB962C8B-B14F-4D97-AF65-F5344CB8AC3E}">
        <p14:creationId xmlns:p14="http://schemas.microsoft.com/office/powerpoint/2010/main" val="2944025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93336" y="528603"/>
            <a:ext cx="7847763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Внедрены как современные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формы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работы,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основанные на сотрудничестве и взаимодействии педагогов и родителей. Общение через сайт ДОУ,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WhatsApp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группы в социальных сетях, через портал «Виртуальный детский сад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», газета «Вести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Сардааны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» :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ают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возможность родителям принимать активное участие в жизни ДОУ.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Позволяет донести до родителей любую информаци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Устанавливать с семьями партнерские отношения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Создают атмосферу взаимопонимания, общности интересов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Объединяют силы всех участников образовательного процесса для развития и воспитания детей.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867681" y="21666"/>
            <a:ext cx="6175793" cy="646331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Интерактивные технологии </a:t>
            </a:r>
            <a:endParaRPr lang="ru-RU" sz="3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51" t="20000" r="36244" b="6123"/>
          <a:stretch/>
        </p:blipFill>
        <p:spPr bwMode="auto">
          <a:xfrm>
            <a:off x="5940122" y="3015781"/>
            <a:ext cx="2600977" cy="3739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D:\виртуальный детский сад\Презентация о ВДС на брошуру\Слайд2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012" y="3356578"/>
            <a:ext cx="4342629" cy="3256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2342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cdd73a559a20da7bd6e4711bd777774856b206"/>
</p:tagLst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403</TotalTime>
  <Words>523</Words>
  <Application>Microsoft Office PowerPoint</Application>
  <PresentationFormat>Экран (4:3)</PresentationFormat>
  <Paragraphs>60</Paragraphs>
  <Slides>17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3" baseType="lpstr">
      <vt:lpstr>Arial</vt:lpstr>
      <vt:lpstr>Calibri</vt:lpstr>
      <vt:lpstr>Calibri Light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Заключение</vt:lpstr>
      <vt:lpstr>Презентация PowerPoint</vt:lpstr>
    </vt:vector>
  </TitlesOfParts>
  <Company>DNS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УчебныеПрезентации.РФ</dc:creator>
  <cp:lastModifiedBy>HUAWEI</cp:lastModifiedBy>
  <cp:revision>40</cp:revision>
  <dcterms:created xsi:type="dcterms:W3CDTF">2014-12-18T18:27:43Z</dcterms:created>
  <dcterms:modified xsi:type="dcterms:W3CDTF">2025-01-26T10:27:00Z</dcterms:modified>
</cp:coreProperties>
</file>